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69" r:id="rId2"/>
    <p:sldId id="270" r:id="rId3"/>
    <p:sldId id="273" r:id="rId4"/>
    <p:sldId id="272" r:id="rId5"/>
    <p:sldId id="268" r:id="rId6"/>
    <p:sldId id="274" r:id="rId7"/>
    <p:sldId id="262" r:id="rId8"/>
    <p:sldId id="275" r:id="rId9"/>
    <p:sldId id="276" r:id="rId10"/>
  </p:sldIdLst>
  <p:sldSz cx="10160000" cy="7620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28297" autoAdjust="0"/>
    <p:restoredTop sz="90929"/>
  </p:normalViewPr>
  <p:slideViewPr>
    <p:cSldViewPr>
      <p:cViewPr varScale="1">
        <p:scale>
          <a:sx n="66" d="100"/>
          <a:sy n="66" d="100"/>
        </p:scale>
        <p:origin x="-120" y="-2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8D71B1-4890-453A-B121-2BF8E5BC9DB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3D3B50-6F40-491A-B716-09C9A1B198D6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ta-IN" dirty="0" smtClean="0"/>
            <a:t>புலம் பெயர்ந்தோர் தமிழ்க்கல்வி மாநாடு</a:t>
          </a:r>
          <a:endParaRPr lang="en-US" dirty="0"/>
        </a:p>
      </dgm:t>
    </dgm:pt>
    <dgm:pt modelId="{CBF4C8AD-D75F-4BE3-B184-FA49BE8757E7}" type="parTrans" cxnId="{2A9ABD6A-28AF-479C-BD3D-7C7B6CFC50FA}">
      <dgm:prSet/>
      <dgm:spPr/>
      <dgm:t>
        <a:bodyPr/>
        <a:lstStyle/>
        <a:p>
          <a:endParaRPr lang="en-US"/>
        </a:p>
      </dgm:t>
    </dgm:pt>
    <dgm:pt modelId="{07E521AA-E283-4CD3-BC32-6B7EBC3BDC60}" type="sibTrans" cxnId="{2A9ABD6A-28AF-479C-BD3D-7C7B6CFC50FA}">
      <dgm:prSet/>
      <dgm:spPr/>
      <dgm:t>
        <a:bodyPr/>
        <a:lstStyle/>
        <a:p>
          <a:endParaRPr lang="en-US"/>
        </a:p>
      </dgm:t>
    </dgm:pt>
    <dgm:pt modelId="{08344601-49FA-497F-A0F2-2AA0E58FD8CA}" type="pres">
      <dgm:prSet presAssocID="{C98D71B1-4890-453A-B121-2BF8E5BC9DB8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7EEAF9-5316-4F3C-80F8-181E919D5326}" type="pres">
      <dgm:prSet presAssocID="{6E3D3B50-6F40-491A-B716-09C9A1B198D6}" presName="composite" presStyleCnt="0"/>
      <dgm:spPr/>
    </dgm:pt>
    <dgm:pt modelId="{4B1C4F08-3D0A-4620-9F02-793EAB5A0CB8}" type="pres">
      <dgm:prSet presAssocID="{6E3D3B50-6F40-491A-B716-09C9A1B198D6}" presName="imgShp" presStyleLbl="fgImgPlace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D89281D0-6ECD-42B2-90F3-65F8E2A7F847}" type="pres">
      <dgm:prSet presAssocID="{6E3D3B50-6F40-491A-B716-09C9A1B198D6}" presName="tx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A9ABD6A-28AF-479C-BD3D-7C7B6CFC50FA}" srcId="{C98D71B1-4890-453A-B121-2BF8E5BC9DB8}" destId="{6E3D3B50-6F40-491A-B716-09C9A1B198D6}" srcOrd="0" destOrd="0" parTransId="{CBF4C8AD-D75F-4BE3-B184-FA49BE8757E7}" sibTransId="{07E521AA-E283-4CD3-BC32-6B7EBC3BDC60}"/>
    <dgm:cxn modelId="{BECD7DC2-082D-4D24-B7B1-51A58B0BD810}" type="presOf" srcId="{C98D71B1-4890-453A-B121-2BF8E5BC9DB8}" destId="{08344601-49FA-497F-A0F2-2AA0E58FD8CA}" srcOrd="0" destOrd="0" presId="urn:microsoft.com/office/officeart/2005/8/layout/vList3"/>
    <dgm:cxn modelId="{CA0AC2BF-ABDA-43DF-8A30-E38A6F90FF9B}" type="presOf" srcId="{6E3D3B50-6F40-491A-B716-09C9A1B198D6}" destId="{D89281D0-6ECD-42B2-90F3-65F8E2A7F847}" srcOrd="0" destOrd="0" presId="urn:microsoft.com/office/officeart/2005/8/layout/vList3"/>
    <dgm:cxn modelId="{5D72E405-E594-4DC5-8DF2-AA116FF46171}" type="presParOf" srcId="{08344601-49FA-497F-A0F2-2AA0E58FD8CA}" destId="{C37EEAF9-5316-4F3C-80F8-181E919D5326}" srcOrd="0" destOrd="0" presId="urn:microsoft.com/office/officeart/2005/8/layout/vList3"/>
    <dgm:cxn modelId="{80542CD8-8D5F-4433-A5D3-B41D1C226295}" type="presParOf" srcId="{C37EEAF9-5316-4F3C-80F8-181E919D5326}" destId="{4B1C4F08-3D0A-4620-9F02-793EAB5A0CB8}" srcOrd="0" destOrd="0" presId="urn:microsoft.com/office/officeart/2005/8/layout/vList3"/>
    <dgm:cxn modelId="{96514C8F-5097-4562-A0EB-DF21EE3BAC46}" type="presParOf" srcId="{C37EEAF9-5316-4F3C-80F8-181E919D5326}" destId="{D89281D0-6ECD-42B2-90F3-65F8E2A7F847}" srcOrd="1" destOrd="0" presId="urn:microsoft.com/office/officeart/2005/8/layout/vList3"/>
  </dgm:cxnLst>
  <dgm:bg/>
  <dgm:whole/>
  <dgm:extLst>
    <a:ext uri="http://schemas.microsoft.com/office/drawing/2008/diagram">
      <dsp:dataModelExt xmlns=""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89281D0-6ECD-42B2-90F3-65F8E2A7F847}">
      <dsp:nvSpPr>
        <dsp:cNvPr id="0" name=""/>
        <dsp:cNvSpPr/>
      </dsp:nvSpPr>
      <dsp:spPr>
        <a:xfrm rot="10800000">
          <a:off x="1139484" y="0"/>
          <a:ext cx="3699129" cy="830997"/>
        </a:xfrm>
        <a:prstGeom prst="homePlate">
          <a:avLst/>
        </a:prstGeom>
        <a:solidFill>
          <a:schemeClr val="accent3"/>
        </a:solidFill>
        <a:ln w="55000" cap="flat" cmpd="thickThin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447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a-IN" sz="1800" kern="1200" dirty="0" smtClean="0"/>
            <a:t>புலம் பெயர்ந்தோர் தமிழ்க்கல்வி மாநாடு</a:t>
          </a:r>
          <a:endParaRPr lang="en-US" sz="1800" kern="1200" dirty="0"/>
        </a:p>
      </dsp:txBody>
      <dsp:txXfrm rot="10800000">
        <a:off x="1139484" y="0"/>
        <a:ext cx="3699129" cy="830997"/>
      </dsp:txXfrm>
    </dsp:sp>
    <dsp:sp modelId="{4B1C4F08-3D0A-4620-9F02-793EAB5A0CB8}">
      <dsp:nvSpPr>
        <dsp:cNvPr id="0" name=""/>
        <dsp:cNvSpPr/>
      </dsp:nvSpPr>
      <dsp:spPr>
        <a:xfrm>
          <a:off x="723986" y="0"/>
          <a:ext cx="830997" cy="830997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2A8B33A-0FCE-468C-8D8C-C2ABC4E33D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434331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092A5E-4842-4B1A-8F0D-6BB531C61478}" type="slidenum">
              <a:rPr lang="en-US"/>
              <a:pPr/>
              <a:t>2</a:t>
            </a:fld>
            <a:endParaRPr lang="en-US"/>
          </a:p>
        </p:txBody>
      </p:sp>
      <p:sp>
        <p:nvSpPr>
          <p:cNvPr id="5121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lIns="0" tIns="0" rIns="0" bIns="0"/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sz="1600">
                <a:solidFill>
                  <a:srgbClr val="000000"/>
                </a:solidFill>
                <a:latin typeface="Arial" charset="0"/>
              </a:rPr>
              <a:t>Agara muthala audio</a:t>
            </a:r>
            <a:endParaRPr lang="en-US"/>
          </a:p>
          <a:p>
            <a:pPr>
              <a:lnSpc>
                <a:spcPct val="95000"/>
              </a:lnSpc>
              <a:spcBef>
                <a:spcPct val="0"/>
              </a:spcBef>
            </a:pPr>
            <a:endParaRPr lang="en-US" sz="160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5182386"/>
            <a:ext cx="10167877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62000" y="1947335"/>
            <a:ext cx="8636000" cy="2033068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53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62000" y="4012897"/>
            <a:ext cx="8636000" cy="1333004"/>
          </a:xfrm>
        </p:spPr>
        <p:txBody>
          <a:bodyPr lIns="50799" rIns="50799"/>
          <a:lstStyle>
            <a:lvl1pPr marL="0" marR="71119" indent="0" algn="r">
              <a:buNone/>
              <a:defRPr>
                <a:solidFill>
                  <a:schemeClr val="tx2"/>
                </a:solidFill>
              </a:defRPr>
            </a:lvl1pPr>
            <a:lvl2pPr marL="507995" indent="0" algn="ctr">
              <a:buNone/>
            </a:lvl2pPr>
            <a:lvl3pPr marL="1015990" indent="0" algn="ctr">
              <a:buNone/>
            </a:lvl3pPr>
            <a:lvl4pPr marL="1523985" indent="0" algn="ctr">
              <a:buNone/>
            </a:lvl4pPr>
            <a:lvl5pPr marL="2031980" indent="0" algn="ctr">
              <a:buNone/>
            </a:lvl5pPr>
            <a:lvl6pPr marL="2539975" indent="0" algn="ctr">
              <a:buNone/>
            </a:lvl6pPr>
            <a:lvl7pPr marL="3047970" indent="0" algn="ctr">
              <a:buNone/>
            </a:lvl7pPr>
            <a:lvl8pPr marL="3555964" indent="0" algn="ctr">
              <a:buNone/>
            </a:lvl8pPr>
            <a:lvl9pPr marL="4063959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4183" y="5503333"/>
            <a:ext cx="10164183" cy="2124542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email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C192CC2-F938-46CD-8052-8BDABB23C1E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1645922"/>
            <a:ext cx="9144000" cy="487341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C56BDB2-A0E1-4148-A43F-D5A099801B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04459" y="305156"/>
            <a:ext cx="1974967" cy="621417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305157"/>
            <a:ext cx="7027333" cy="6214178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0A40958-5DCF-4B82-A251-7046983C3D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F222-DDBE-45C3-9ACD-97F75BFC25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F5ADC66-BAD8-4ACA-915E-F6F2293C57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640" y="1177458"/>
            <a:ext cx="8636000" cy="20320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53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570" y="3257458"/>
            <a:ext cx="5080000" cy="1616542"/>
          </a:xfrm>
        </p:spPr>
        <p:txBody>
          <a:bodyPr lIns="101599" rIns="101599" anchor="t"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2723E12-1C32-4B4F-9907-9AB50E6C12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4040756" y="3339413"/>
            <a:ext cx="203200" cy="2540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833627" y="3339413"/>
            <a:ext cx="203200" cy="2540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645920"/>
            <a:ext cx="4487333" cy="502884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4667" y="1645920"/>
            <a:ext cx="4487333" cy="502884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0A328FA-3843-42B6-9A62-073B92F0856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03389"/>
            <a:ext cx="9144000" cy="1270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6011333"/>
            <a:ext cx="4489098" cy="84666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03198" anchor="ctr"/>
          <a:lstStyle>
            <a:lvl1pPr marL="0" indent="0">
              <a:buNone/>
              <a:defRPr sz="2700" b="0">
                <a:solidFill>
                  <a:schemeClr val="bg1"/>
                </a:solidFill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161141" y="6011333"/>
            <a:ext cx="4490861" cy="84666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03198" anchor="ctr"/>
          <a:lstStyle>
            <a:lvl1pPr marL="0" indent="0">
              <a:buNone/>
              <a:defRPr sz="2700" b="0">
                <a:solidFill>
                  <a:schemeClr val="bg1"/>
                </a:solidFill>
              </a:defRPr>
            </a:lvl1pPr>
            <a:lvl2pPr>
              <a:buNone/>
              <a:defRPr sz="2200" b="1"/>
            </a:lvl2pPr>
            <a:lvl3pPr>
              <a:buNone/>
              <a:defRPr sz="2000" b="1"/>
            </a:lvl3pPr>
            <a:lvl4pPr>
              <a:buNone/>
              <a:defRPr sz="1800" b="1"/>
            </a:lvl4pPr>
            <a:lvl5pPr>
              <a:buNone/>
              <a:defRPr sz="18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1604772"/>
            <a:ext cx="4489098" cy="4379737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61140" y="1604772"/>
            <a:ext cx="4490861" cy="4379737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E384486-D22E-4B9F-80D1-18CA860E43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0E4A2D-D131-423A-A65C-4928E6D7A5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3E9709E-E9C2-48A0-B9DA-00ABDB3300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5418667"/>
            <a:ext cx="8313084" cy="5080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8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10667" y="5950113"/>
            <a:ext cx="4416213" cy="1016000"/>
          </a:xfrm>
        </p:spPr>
        <p:txBody>
          <a:bodyPr/>
          <a:lstStyle>
            <a:lvl1pPr marL="0" indent="0" algn="r">
              <a:buNone/>
              <a:defRPr sz="1800"/>
            </a:lvl1pPr>
            <a:lvl2pPr>
              <a:buNone/>
              <a:defRPr sz="1300"/>
            </a:lvl2pPr>
            <a:lvl3pPr>
              <a:buNone/>
              <a:defRPr sz="1100"/>
            </a:lvl3pPr>
            <a:lvl4pPr>
              <a:buNone/>
              <a:defRPr sz="1000"/>
            </a:lvl4pPr>
            <a:lvl5pPr>
              <a:buNone/>
              <a:defRPr sz="10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016000" y="304800"/>
            <a:ext cx="8310880" cy="5080000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74480" y="7119938"/>
            <a:ext cx="2133600" cy="406400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AB64BF-CC41-4B40-9978-2E833B023CB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8035" y="6048224"/>
            <a:ext cx="7958667" cy="720258"/>
          </a:xfrm>
          <a:noFill/>
        </p:spPr>
        <p:txBody>
          <a:bodyPr lIns="101599" tIns="0" rIns="101599" anchor="t"/>
          <a:lstStyle>
            <a:lvl1pPr marL="0" marR="20320" indent="0" algn="r">
              <a:buNone/>
              <a:defRPr sz="1600"/>
            </a:lvl1pPr>
            <a:lvl2pPr>
              <a:defRPr sz="13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000" y="211076"/>
            <a:ext cx="9652000" cy="48768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6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66747" y="7119939"/>
            <a:ext cx="2611868" cy="4056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D00E902-E6FB-4174-9B42-6F2543084EB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5405691"/>
            <a:ext cx="8972702" cy="625191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3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54748" y="6605484"/>
            <a:ext cx="5489582" cy="102341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599" tIns="50799" rIns="101599" bIns="50799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39686" y="6598901"/>
            <a:ext cx="4100501" cy="103716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599" tIns="50799" rIns="101599" bIns="50799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713" y="6434726"/>
            <a:ext cx="3780349" cy="1200964"/>
          </a:xfrm>
          <a:prstGeom prst="rtTriangle">
            <a:avLst/>
          </a:prstGeom>
          <a:blipFill>
            <a:blip r:embed="rId2" cstate="email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01599" tIns="50799" rIns="101599" bIns="50799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0263" y="6430821"/>
            <a:ext cx="3783899" cy="1204870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9626791" y="5542711"/>
            <a:ext cx="203200" cy="2540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9419662" y="5542711"/>
            <a:ext cx="203200" cy="2540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1599" tIns="50799" rIns="101599" bIns="50799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54748" y="6605484"/>
            <a:ext cx="5489582" cy="102341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599" tIns="50799" rIns="101599" bIns="50799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39686" y="6598901"/>
            <a:ext cx="4100501" cy="103716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1599" tIns="50799" rIns="101599" bIns="50799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713" y="6434726"/>
            <a:ext cx="3780349" cy="1200964"/>
          </a:xfrm>
          <a:prstGeom prst="rtTriangle">
            <a:avLst/>
          </a:prstGeom>
          <a:blipFill>
            <a:blip r:embed="rId14" cstate="email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01599" tIns="50799" rIns="101599" bIns="50799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0263" y="6430821"/>
            <a:ext cx="3783899" cy="1204870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08000" y="305153"/>
            <a:ext cx="9144000" cy="1270000"/>
          </a:xfrm>
          <a:prstGeom prst="rect">
            <a:avLst/>
          </a:prstGeom>
        </p:spPr>
        <p:txBody>
          <a:bodyPr vert="horz" lIns="101599" tIns="50799" rIns="101599" bIns="50799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508000" y="1645920"/>
            <a:ext cx="9144000" cy="5028848"/>
          </a:xfrm>
          <a:prstGeom prst="rect">
            <a:avLst/>
          </a:prstGeom>
        </p:spPr>
        <p:txBody>
          <a:bodyPr vert="horz" lIns="101599" tIns="50799" rIns="101599" bIns="50799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7474480" y="7119938"/>
            <a:ext cx="2133600" cy="406400"/>
          </a:xfrm>
          <a:prstGeom prst="rect">
            <a:avLst/>
          </a:prstGeom>
        </p:spPr>
        <p:txBody>
          <a:bodyPr vert="horz" lIns="101599" tIns="50799" rIns="101599" bIns="50799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866747" y="7119939"/>
            <a:ext cx="2611868" cy="405694"/>
          </a:xfrm>
          <a:prstGeom prst="rect">
            <a:avLst/>
          </a:prstGeom>
        </p:spPr>
        <p:txBody>
          <a:bodyPr vert="horz" lIns="101599" tIns="50799" rIns="101599" bIns="50799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9608080" y="7119939"/>
            <a:ext cx="406400" cy="405694"/>
          </a:xfrm>
          <a:prstGeom prst="rect">
            <a:avLst/>
          </a:prstGeom>
        </p:spPr>
        <p:txBody>
          <a:bodyPr vert="horz" lIns="101599" tIns="50799" rIns="101599" bIns="50799" anchor="b"/>
          <a:lstStyle>
            <a:lvl1pPr algn="r" eaLnBrk="1" latinLnBrk="0" hangingPunct="1">
              <a:defRPr kumimoji="0" sz="1100" b="0">
                <a:solidFill>
                  <a:schemeClr val="tx1"/>
                </a:solidFill>
              </a:defRPr>
            </a:lvl1pPr>
            <a:extLst/>
          </a:lstStyle>
          <a:p>
            <a:fld id="{3A23F222-DDBE-45C3-9ACD-97F75BFC255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46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406396" indent="-284477" algn="l" rtl="0" eaLnBrk="1" latinLnBrk="0" hangingPunct="1">
        <a:spcBef>
          <a:spcPts val="444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90873" indent="-253997" algn="l" rtl="0" eaLnBrk="1" latinLnBrk="0" hangingPunct="1">
        <a:spcBef>
          <a:spcPts val="360"/>
        </a:spcBef>
        <a:buClr>
          <a:schemeClr val="accent1"/>
        </a:buClr>
        <a:buFont typeface="Verdana"/>
        <a:buChar char="◦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55030" indent="-253997" algn="l" rtl="0" eaLnBrk="1" latinLnBrk="0" hangingPunct="1">
        <a:spcBef>
          <a:spcPts val="389"/>
        </a:spcBef>
        <a:buClr>
          <a:schemeClr val="accent2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269987" indent="-253997" algn="l" rtl="0" eaLnBrk="1" latinLnBrk="0" hangingPunct="1">
        <a:spcBef>
          <a:spcPts val="389"/>
        </a:spcBef>
        <a:buClr>
          <a:schemeClr val="accent2"/>
        </a:buClr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85" indent="-253997" algn="l" rtl="0" eaLnBrk="1" latinLnBrk="0" hangingPunct="1">
        <a:spcBef>
          <a:spcPts val="389"/>
        </a:spcBef>
        <a:buClr>
          <a:schemeClr val="accent2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77982" indent="-253997" algn="l" rtl="0" eaLnBrk="1" latinLnBrk="0" hangingPunct="1">
        <a:spcBef>
          <a:spcPts val="389"/>
        </a:spcBef>
        <a:buClr>
          <a:schemeClr val="accent3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031980" indent="-253997" algn="l" rtl="0" eaLnBrk="1" latinLnBrk="0" hangingPunct="1">
        <a:spcBef>
          <a:spcPts val="389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285977" indent="-253997" algn="l" rtl="0" eaLnBrk="1" latinLnBrk="0" hangingPunct="1">
        <a:spcBef>
          <a:spcPts val="389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539975" indent="-253997" algn="l" rtl="0" eaLnBrk="1" latinLnBrk="0" hangingPunct="1">
        <a:spcBef>
          <a:spcPts val="389"/>
        </a:spcBef>
        <a:buClr>
          <a:schemeClr val="accent3"/>
        </a:buClr>
        <a:buFont typeface="Wingdings 2"/>
        <a:buChar char="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2.wav"/><Relationship Id="rId1" Type="http://schemas.openxmlformats.org/officeDocument/2006/relationships/audio" Target="../media/audio1.wav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notesSlide" Target="../notesSlides/notesSlide1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3.wav"/><Relationship Id="rId6" Type="http://schemas.openxmlformats.org/officeDocument/2006/relationships/diagramQuickStyle" Target="../diagrams/quickStyle1.xml"/><Relationship Id="rId11" Type="http://schemas.microsoft.com/office/2007/relationships/diagramDrawing" Target="../diagrams/drawing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4.wa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5.wav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6.wa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7.wa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TAPresident_speech-vanakkam.wav">
            <a:hlinkClick r:id="" action="ppaction://media"/>
          </p:cNvPr>
          <p:cNvPicPr>
            <a:picLocks noRot="1" noChangeAspect="1"/>
          </p:cNvPicPr>
          <p:nvPr>
            <a:wavAudioFile r:embed="rId1" name="CTAPresident_speech-vanakkam.wav"/>
          </p:nvPr>
        </p:nvPicPr>
        <p:blipFill>
          <a:blip r:embed="rId4" cstate="email"/>
          <a:stretch>
            <a:fillRect/>
          </a:stretch>
        </p:blipFill>
        <p:spPr>
          <a:xfrm>
            <a:off x="9499600" y="7315200"/>
            <a:ext cx="304800" cy="304800"/>
          </a:xfrm>
          <a:prstGeom prst="rect">
            <a:avLst/>
          </a:prstGeom>
        </p:spPr>
      </p:pic>
      <p:pic>
        <p:nvPicPr>
          <p:cNvPr id="6" name="Picture 5" descr="DTEC_Logo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6313" y="0"/>
            <a:ext cx="7527374" cy="7620000"/>
          </a:xfrm>
          <a:prstGeom prst="rect">
            <a:avLst/>
          </a:prstGeom>
        </p:spPr>
      </p:pic>
      <p:pic>
        <p:nvPicPr>
          <p:cNvPr id="5" name="cut-agara-muthala-slide0-lqwav.wav">
            <a:hlinkClick r:id="" action="ppaction://media"/>
          </p:cNvPr>
          <p:cNvPicPr>
            <a:picLocks noRot="1" noChangeAspect="1"/>
          </p:cNvPicPr>
          <p:nvPr>
            <a:wavAudioFile r:embed="rId2" name="cut-agara-muthala-slide0-lqwav.wav"/>
          </p:nvPr>
        </p:nvPicPr>
        <p:blipFill>
          <a:blip r:embed="rId4" cstate="email"/>
          <a:stretch>
            <a:fillRect/>
          </a:stretch>
        </p:blipFill>
        <p:spPr>
          <a:xfrm>
            <a:off x="9855200" y="7315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1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animClr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>
                <p:cTn id="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4775200" y="487400"/>
            <a:ext cx="5257800" cy="2865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  <a:scene3d>
            <a:camera prst="obliqueBottomLeft"/>
            <a:lightRig rig="threePt" dir="t"/>
          </a:scene3d>
          <a:sp3d>
            <a:bevelT prst="convex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anchor="ctr">
            <a:normAutofit fontScale="92500" lnSpcReduction="10000"/>
          </a:bodyPr>
          <a:lstStyle/>
          <a:p>
            <a:pPr>
              <a:lnSpc>
                <a:spcPct val="95000"/>
              </a:lnSpc>
            </a:pPr>
            <a:endParaRPr lang="en-US" sz="2800" b="1" dirty="0" smtClean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5000"/>
              </a:lnSpc>
            </a:pPr>
            <a:r>
              <a:rPr lang="en-US" sz="2800" b="1" dirty="0" smtClean="0">
                <a:solidFill>
                  <a:srgbClr val="000000"/>
                </a:solidFill>
                <a:latin typeface="Arial" charset="0"/>
              </a:rPr>
              <a:t>Diaspora Tamil</a:t>
            </a:r>
            <a:r>
              <a:rPr lang="en-US" sz="3200" b="1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  <a:latin typeface="Arial" charset="0"/>
              </a:rPr>
              <a:t>Education Conference (DTEC)</a:t>
            </a:r>
          </a:p>
          <a:p>
            <a:pPr>
              <a:lnSpc>
                <a:spcPct val="95000"/>
              </a:lnSpc>
            </a:pPr>
            <a:endParaRPr lang="en-US" sz="2800" b="1" dirty="0" smtClean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5000"/>
              </a:lnSpc>
            </a:pPr>
            <a:r>
              <a:rPr lang="en-US" sz="2800" b="1" dirty="0" smtClean="0"/>
              <a:t>June 9-10, 2012, from 9:00am</a:t>
            </a:r>
          </a:p>
          <a:p>
            <a:pPr>
              <a:lnSpc>
                <a:spcPct val="95000"/>
              </a:lnSpc>
            </a:pPr>
            <a:endParaRPr lang="en-US" sz="2800" b="1" dirty="0" smtClean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5000"/>
              </a:lnSpc>
            </a:pPr>
            <a:r>
              <a:rPr lang="en-US" sz="2800" b="1" dirty="0" smtClean="0"/>
              <a:t>Santa Clara Convention Center, Santa Clara, CA, USA</a:t>
            </a:r>
            <a:endParaRPr lang="en-US" sz="2800" b="1" dirty="0" smtClean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5000"/>
              </a:lnSpc>
            </a:pPr>
            <a:endParaRPr lang="en-US" sz="28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508000" y="6477000"/>
            <a:ext cx="9005888" cy="789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5400" dirty="0">
                <a:solidFill>
                  <a:srgbClr val="000000"/>
                </a:solidFill>
                <a:latin typeface="Arial" charset="0"/>
              </a:rPr>
              <a:t>www.tamilhl.org</a:t>
            </a:r>
          </a:p>
        </p:txBody>
      </p:sp>
      <p:graphicFrame>
        <p:nvGraphicFramePr>
          <p:cNvPr id="11" name="Diagram 10"/>
          <p:cNvGraphicFramePr/>
          <p:nvPr/>
        </p:nvGraphicFramePr>
        <p:xfrm>
          <a:off x="-635000" y="4800600"/>
          <a:ext cx="5562600" cy="83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 descr="DTEC_Logo.GI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5400" y="-1"/>
            <a:ext cx="4817520" cy="4876801"/>
          </a:xfrm>
          <a:prstGeom prst="rect">
            <a:avLst/>
          </a:prstGeom>
        </p:spPr>
      </p:pic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775200" y="3581400"/>
            <a:ext cx="5257800" cy="1958998"/>
          </a:xfrm>
          <a:prstGeom prst="rect">
            <a:avLst/>
          </a:prstGeom>
          <a:ln/>
          <a:effectLst>
            <a:glow rad="1397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algn="ctr">
              <a:lnSpc>
                <a:spcPct val="95000"/>
              </a:lnSpc>
            </a:pPr>
            <a:endParaRPr lang="en-US" sz="2800" b="1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5000"/>
              </a:lnSpc>
            </a:pPr>
            <a:r>
              <a:rPr lang="en-US" sz="2600" b="1" dirty="0" smtClean="0">
                <a:solidFill>
                  <a:srgbClr val="000000"/>
                </a:solidFill>
                <a:latin typeface="Arial" charset="0"/>
              </a:rPr>
              <a:t>Theme: Challenges</a:t>
            </a:r>
            <a:r>
              <a:rPr lang="en-US" sz="2600" b="1" dirty="0">
                <a:solidFill>
                  <a:srgbClr val="000000"/>
                </a:solidFill>
                <a:latin typeface="Arial" charset="0"/>
              </a:rPr>
              <a:t>, </a:t>
            </a:r>
            <a:r>
              <a:rPr lang="en-US" sz="2600" b="1" dirty="0" smtClean="0">
                <a:solidFill>
                  <a:srgbClr val="000000"/>
                </a:solidFill>
                <a:latin typeface="Arial" charset="0"/>
              </a:rPr>
              <a:t>Perspectives</a:t>
            </a:r>
            <a:r>
              <a:rPr lang="en-US" sz="2600" b="1" dirty="0">
                <a:solidFill>
                  <a:srgbClr val="000000"/>
                </a:solidFill>
                <a:latin typeface="Arial" charset="0"/>
              </a:rPr>
              <a:t>, </a:t>
            </a:r>
            <a:r>
              <a:rPr lang="en-US" sz="2600" b="1" dirty="0" smtClean="0">
                <a:solidFill>
                  <a:srgbClr val="000000"/>
                </a:solidFill>
                <a:latin typeface="Arial" charset="0"/>
              </a:rPr>
              <a:t>Possibilities </a:t>
            </a:r>
            <a:r>
              <a:rPr lang="en-US" sz="2600" b="1" dirty="0">
                <a:solidFill>
                  <a:srgbClr val="000000"/>
                </a:solidFill>
                <a:latin typeface="Arial" charset="0"/>
              </a:rPr>
              <a:t>in teaching Tamil to the Diaspora</a:t>
            </a:r>
          </a:p>
          <a:p>
            <a:pPr algn="ctr">
              <a:lnSpc>
                <a:spcPct val="95000"/>
              </a:lnSpc>
            </a:pPr>
            <a:r>
              <a:rPr lang="en-US" sz="2800" b="1" dirty="0">
                <a:solidFill>
                  <a:srgbClr val="000000"/>
                </a:solidFill>
                <a:latin typeface="Arial" charset="0"/>
              </a:rPr>
              <a:t> </a:t>
            </a:r>
          </a:p>
        </p:txBody>
      </p:sp>
      <p:pic>
        <p:nvPicPr>
          <p:cNvPr id="12" name="CTAPresident_speech_slide1-lqwav.wav">
            <a:hlinkClick r:id="" action="ppaction://media"/>
          </p:cNvPr>
          <p:cNvPicPr>
            <a:picLocks noRot="1" noChangeAspect="1"/>
          </p:cNvPicPr>
          <p:nvPr>
            <a:wavAudioFile r:embed="rId1" name="CTAPresident_speech_slide1-lqwav.wav"/>
          </p:nvPr>
        </p:nvPicPr>
        <p:blipFill>
          <a:blip r:embed="rId9" cstate="email"/>
          <a:stretch>
            <a:fillRect/>
          </a:stretch>
        </p:blipFill>
        <p:spPr>
          <a:xfrm>
            <a:off x="9855200" y="7315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3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8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947335"/>
            <a:ext cx="8636000" cy="1100665"/>
          </a:xfrm>
          <a:ln>
            <a:miter lim="800000"/>
            <a:headEnd/>
            <a:tailEnd/>
          </a:ln>
          <a:extLst/>
        </p:spPr>
        <p:txBody>
          <a:bodyPr>
            <a:noAutofit/>
          </a:bodyPr>
          <a:lstStyle/>
          <a:p>
            <a:pPr algn="ctr">
              <a:defRPr/>
            </a:pPr>
            <a:r>
              <a:rPr sz="6000" dirty="0" smtClean="0"/>
              <a:t/>
            </a:r>
            <a:br>
              <a:rPr sz="6000" dirty="0" smtClean="0"/>
            </a:br>
            <a:r>
              <a:rPr sz="6000" dirty="0" smtClean="0"/>
              <a:t/>
            </a:r>
            <a:br>
              <a:rPr sz="6000" dirty="0" smtClean="0"/>
            </a:br>
            <a:r>
              <a:rPr sz="6000" dirty="0" smtClean="0"/>
              <a:t/>
            </a:r>
            <a:br>
              <a:rPr sz="6000" dirty="0" smtClean="0"/>
            </a:br>
            <a:r>
              <a:rPr sz="6000" dirty="0" smtClean="0"/>
              <a:t/>
            </a:r>
            <a:br>
              <a:rPr sz="6000" dirty="0" smtClean="0"/>
            </a:br>
            <a:r>
              <a:rPr sz="6000" dirty="0" smtClean="0"/>
              <a:t/>
            </a:r>
            <a:br>
              <a:rPr sz="6000" dirty="0" smtClean="0"/>
            </a:br>
            <a:r>
              <a:rPr sz="6000" smtClean="0"/>
              <a:t/>
            </a:r>
            <a:br>
              <a:rPr sz="6000" smtClean="0"/>
            </a:br>
            <a:r>
              <a:rPr lang="ta-IN" sz="4800" dirty="0" smtClean="0"/>
              <a:t> </a:t>
            </a:r>
            <a:r>
              <a:rPr lang="ta-IN" sz="48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கலாச்சார நிகழ்ச்சிகள்</a:t>
            </a:r>
            <a:endParaRPr sz="48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812800" y="3124200"/>
            <a:ext cx="8636000" cy="1333004"/>
          </a:xfrm>
          <a:solidFill>
            <a:schemeClr val="bg1"/>
          </a:solidFill>
          <a:ln>
            <a:miter lim="800000"/>
            <a:headEnd/>
            <a:tailEnd/>
          </a:ln>
          <a:extLst/>
        </p:spPr>
        <p:txBody>
          <a:bodyPr>
            <a:noAutofit/>
          </a:bodyPr>
          <a:lstStyle/>
          <a:p>
            <a:pPr algn="ctr">
              <a:buClr>
                <a:schemeClr val="accent3"/>
              </a:buClr>
              <a:defRPr/>
            </a:pPr>
            <a:r>
              <a:rPr lang="en-US" sz="4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Cultural Programs</a:t>
            </a:r>
            <a:endParaRPr lang="en-US" sz="4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>
              <a:buClr>
                <a:schemeClr val="accent3"/>
              </a:buClr>
              <a:defRPr/>
            </a:pPr>
            <a:endParaRPr lang="en-US" sz="40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>
              <a:buClr>
                <a:schemeClr val="accent3"/>
              </a:buClr>
              <a:defRPr/>
            </a:pPr>
            <a:endParaRPr lang="en-US" sz="40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>
              <a:buClr>
                <a:schemeClr val="accent3"/>
              </a:buClr>
              <a:defRPr/>
            </a:pPr>
            <a:endParaRPr lang="en-US" sz="40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>
              <a:buClr>
                <a:schemeClr val="accent3"/>
              </a:buClr>
              <a:defRPr/>
            </a:pPr>
            <a:endParaRPr lang="en-US" sz="4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>
              <a:buClr>
                <a:schemeClr val="accent3"/>
              </a:buClr>
              <a:defRPr/>
            </a:pPr>
            <a:r>
              <a:rPr lang="en-US" sz="4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Sat &amp; SUN, June 9 &amp; 10, 2012</a:t>
            </a:r>
          </a:p>
          <a:p>
            <a:pPr algn="ctr">
              <a:buClr>
                <a:schemeClr val="accent3"/>
              </a:buClr>
              <a:defRPr/>
            </a:pPr>
            <a:endParaRPr lang="en-US" sz="4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5" name="Picture 2" descr="Tamil Conference 201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55575" y="38100"/>
            <a:ext cx="9753600" cy="1714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262259106"/>
      </p:ext>
    </p:extLst>
  </p:cSld>
  <p:clrMapOvr>
    <a:masterClrMapping/>
  </p:clrMapOvr>
  <p:transition spd="slow" advTm="2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584200" y="2411525"/>
            <a:ext cx="9067800" cy="412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95000"/>
              </a:lnSpc>
            </a:pPr>
            <a:r>
              <a:rPr lang="en-US" b="1" dirty="0" smtClean="0">
                <a:solidFill>
                  <a:srgbClr val="000000"/>
                </a:solidFill>
                <a:latin typeface="Arial" charset="0"/>
              </a:rPr>
              <a:t>Participants: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 CTA Schools, CTA Affiliated Schools</a:t>
            </a:r>
          </a:p>
          <a:p>
            <a:pPr algn="just">
              <a:lnSpc>
                <a:spcPct val="95000"/>
              </a:lnSpc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and International Tamil Schools</a:t>
            </a:r>
          </a:p>
          <a:p>
            <a:pPr algn="just">
              <a:lnSpc>
                <a:spcPct val="95000"/>
              </a:lnSpc>
            </a:pPr>
            <a:endParaRPr lang="en-US" dirty="0" smtClean="0">
              <a:solidFill>
                <a:srgbClr val="000000"/>
              </a:solidFill>
              <a:latin typeface="Arial" charset="0"/>
            </a:endParaRPr>
          </a:p>
          <a:p>
            <a:pPr algn="just">
              <a:lnSpc>
                <a:spcPct val="95000"/>
              </a:lnSpc>
            </a:pPr>
            <a:r>
              <a:rPr lang="en-US" b="1" dirty="0" smtClean="0">
                <a:solidFill>
                  <a:srgbClr val="000000"/>
                </a:solidFill>
                <a:latin typeface="Arial" charset="0"/>
              </a:rPr>
              <a:t>Details: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algn="just">
              <a:lnSpc>
                <a:spcPct val="95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 charset="0"/>
              </a:rPr>
              <a:t>Number of CTA programs: </a:t>
            </a:r>
            <a:r>
              <a:rPr lang="en-US" sz="2000" b="1" dirty="0" smtClean="0">
                <a:solidFill>
                  <a:srgbClr val="000000"/>
                </a:solidFill>
                <a:latin typeface="Arial" charset="0"/>
              </a:rPr>
              <a:t>107</a:t>
            </a:r>
          </a:p>
          <a:p>
            <a:pPr algn="just">
              <a:lnSpc>
                <a:spcPct val="95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 charset="0"/>
              </a:rPr>
              <a:t>Number of International programs: </a:t>
            </a:r>
            <a:r>
              <a:rPr lang="en-US" sz="2000" b="1" dirty="0" smtClean="0">
                <a:solidFill>
                  <a:srgbClr val="000000"/>
                </a:solidFill>
                <a:latin typeface="Arial" charset="0"/>
              </a:rPr>
              <a:t>6</a:t>
            </a:r>
          </a:p>
          <a:p>
            <a:pPr algn="just">
              <a:lnSpc>
                <a:spcPct val="95000"/>
              </a:lnSpc>
            </a:pPr>
            <a:r>
              <a:rPr lang="en-US" sz="2000" dirty="0" smtClean="0">
                <a:solidFill>
                  <a:srgbClr val="000000"/>
                </a:solidFill>
                <a:latin typeface="Arial" charset="0"/>
              </a:rPr>
              <a:t>Run Time in Minutes: </a:t>
            </a:r>
            <a:r>
              <a:rPr lang="en-US" sz="2000" b="1" dirty="0" smtClean="0">
                <a:solidFill>
                  <a:srgbClr val="000000"/>
                </a:solidFill>
                <a:latin typeface="Arial" charset="0"/>
              </a:rPr>
              <a:t>740 +</a:t>
            </a:r>
          </a:p>
          <a:p>
            <a:endParaRPr lang="en-US" b="1" dirty="0" smtClean="0">
              <a:solidFill>
                <a:srgbClr val="000000"/>
              </a:solidFill>
              <a:latin typeface="Arial" charset="0"/>
            </a:endParaRPr>
          </a:p>
          <a:p>
            <a:r>
              <a:rPr lang="en-US" b="1" dirty="0" smtClean="0">
                <a:solidFill>
                  <a:srgbClr val="000000"/>
                </a:solidFill>
                <a:latin typeface="Arial" charset="0"/>
              </a:rPr>
              <a:t>DTEC 2012 Opening Ceremony: 1 hour of cultural programs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Arial" charset="0"/>
              </a:rPr>
              <a:t>Saturday, June 9</a:t>
            </a:r>
            <a:r>
              <a:rPr lang="en-US" b="1" baseline="30000" dirty="0" smtClean="0">
                <a:solidFill>
                  <a:srgbClr val="000000"/>
                </a:solidFill>
                <a:latin typeface="Arial" charset="0"/>
              </a:rPr>
              <a:t>th</a:t>
            </a:r>
            <a:r>
              <a:rPr lang="en-US" b="1" dirty="0" smtClean="0">
                <a:solidFill>
                  <a:srgbClr val="000000"/>
                </a:solidFill>
                <a:latin typeface="Arial" charset="0"/>
              </a:rPr>
              <a:t>: 1pm – 6pm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Arial" charset="0"/>
              </a:rPr>
              <a:t>Sunday, June 10</a:t>
            </a:r>
            <a:r>
              <a:rPr lang="en-US" b="1" baseline="30000" dirty="0" smtClean="0">
                <a:solidFill>
                  <a:srgbClr val="000000"/>
                </a:solidFill>
                <a:latin typeface="Arial" charset="0"/>
              </a:rPr>
              <a:t>th</a:t>
            </a:r>
            <a:r>
              <a:rPr lang="en-US" b="1" dirty="0" smtClean="0">
                <a:solidFill>
                  <a:srgbClr val="000000"/>
                </a:solidFill>
                <a:latin typeface="Arial" charset="0"/>
              </a:rPr>
              <a:t>: 9:30 am – 5pm </a:t>
            </a:r>
          </a:p>
          <a:p>
            <a:endParaRPr lang="en-US" dirty="0"/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1041400" y="1759702"/>
            <a:ext cx="7720013" cy="526298"/>
          </a:xfrm>
          <a:prstGeom prst="rect">
            <a:avLst/>
          </a:prstGeom>
          <a:effectLst>
            <a:innerShdw blurRad="63500" dist="508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3600" b="1" dirty="0">
                <a:solidFill>
                  <a:srgbClr val="000000"/>
                </a:solidFill>
                <a:latin typeface="Arial" charset="0"/>
              </a:rPr>
              <a:t>Cultural </a:t>
            </a:r>
            <a:r>
              <a:rPr lang="en-US" sz="3600" b="1" dirty="0" smtClean="0">
                <a:solidFill>
                  <a:srgbClr val="000000"/>
                </a:solidFill>
                <a:latin typeface="Arial" charset="0"/>
              </a:rPr>
              <a:t>Programs</a:t>
            </a:r>
            <a:endParaRPr lang="en-US" sz="36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08000" y="6629400"/>
            <a:ext cx="9005888" cy="789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5400" dirty="0">
                <a:solidFill>
                  <a:srgbClr val="000000"/>
                </a:solidFill>
                <a:latin typeface="Arial" charset="0"/>
              </a:rPr>
              <a:t>www.tamilhl.org</a:t>
            </a:r>
          </a:p>
        </p:txBody>
      </p:sp>
      <p:pic>
        <p:nvPicPr>
          <p:cNvPr id="12" name="Picture 2" descr="Tamil Conference 201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55575" y="38100"/>
            <a:ext cx="9753600" cy="1714500"/>
          </a:xfrm>
          <a:prstGeom prst="rect">
            <a:avLst/>
          </a:prstGeom>
          <a:noFill/>
        </p:spPr>
      </p:pic>
      <p:pic>
        <p:nvPicPr>
          <p:cNvPr id="10" name="VocieRecording-Cultural-MP3.wav">
            <a:hlinkClick r:id="" action="ppaction://media"/>
          </p:cNvPr>
          <p:cNvPicPr>
            <a:picLocks noRot="1" noChangeAspect="1"/>
          </p:cNvPicPr>
          <p:nvPr>
            <a:wavAudioFile r:embed="rId1" name="VocieRecording-Cultural-MP3.wav"/>
          </p:nvPr>
        </p:nvPicPr>
        <p:blipFill>
          <a:blip r:embed="rId4" cstate="email"/>
          <a:stretch>
            <a:fillRect/>
          </a:stretch>
        </p:blipFill>
        <p:spPr>
          <a:xfrm>
            <a:off x="9855200" y="7315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 advTm="3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5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947335"/>
            <a:ext cx="8636000" cy="1100665"/>
          </a:xfrm>
          <a:ln>
            <a:miter lim="800000"/>
            <a:headEnd/>
            <a:tailEnd/>
          </a:ln>
          <a:extLst/>
        </p:spPr>
        <p:txBody>
          <a:bodyPr>
            <a:noAutofit/>
          </a:bodyPr>
          <a:lstStyle/>
          <a:p>
            <a:pPr algn="ctr">
              <a:defRPr/>
            </a:pPr>
            <a:r>
              <a:rPr sz="6000" dirty="0" smtClean="0"/>
              <a:t/>
            </a:r>
            <a:br>
              <a:rPr sz="6000" dirty="0" smtClean="0"/>
            </a:br>
            <a:r>
              <a:rPr sz="6000" dirty="0" smtClean="0"/>
              <a:t/>
            </a:r>
            <a:br>
              <a:rPr sz="6000" dirty="0" smtClean="0"/>
            </a:br>
            <a:r>
              <a:rPr sz="6000" dirty="0" smtClean="0"/>
              <a:t/>
            </a:r>
            <a:br>
              <a:rPr sz="6000" dirty="0" smtClean="0"/>
            </a:br>
            <a:r>
              <a:rPr sz="6000" dirty="0" smtClean="0"/>
              <a:t/>
            </a:r>
            <a:br>
              <a:rPr sz="6000" dirty="0" smtClean="0"/>
            </a:br>
            <a:r>
              <a:rPr sz="6000" dirty="0" smtClean="0"/>
              <a:t/>
            </a:r>
            <a:br>
              <a:rPr sz="6000" dirty="0" smtClean="0"/>
            </a:br>
            <a:r>
              <a:rPr sz="6000" smtClean="0"/>
              <a:t/>
            </a:r>
            <a:br>
              <a:rPr sz="6000" smtClean="0"/>
            </a:br>
            <a:r>
              <a:rPr lang="ta-IN" sz="4800" dirty="0" smtClean="0"/>
              <a:t> </a:t>
            </a:r>
            <a:r>
              <a:rPr lang="ta-IN" sz="48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ஆராய்ச்சி கட்டுரைகள்</a:t>
            </a:r>
            <a:endParaRPr sz="48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812800" y="3124200"/>
            <a:ext cx="8636000" cy="1333004"/>
          </a:xfrm>
          <a:solidFill>
            <a:schemeClr val="bg1"/>
          </a:solidFill>
          <a:ln>
            <a:miter lim="800000"/>
            <a:headEnd/>
            <a:tailEnd/>
          </a:ln>
          <a:extLst/>
        </p:spPr>
        <p:txBody>
          <a:bodyPr>
            <a:noAutofit/>
          </a:bodyPr>
          <a:lstStyle/>
          <a:p>
            <a:pPr algn="ctr">
              <a:buClr>
                <a:schemeClr val="accent3"/>
              </a:buClr>
              <a:defRPr/>
            </a:pPr>
            <a:r>
              <a:rPr lang="en-US" sz="4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Paper presentations</a:t>
            </a:r>
            <a:endParaRPr lang="en-US" sz="4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>
              <a:buClr>
                <a:schemeClr val="accent3"/>
              </a:buClr>
              <a:defRPr/>
            </a:pPr>
            <a:endParaRPr lang="en-US" sz="40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>
              <a:buClr>
                <a:schemeClr val="accent3"/>
              </a:buClr>
              <a:defRPr/>
            </a:pPr>
            <a:endParaRPr lang="en-US" sz="40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>
              <a:buClr>
                <a:schemeClr val="accent3"/>
              </a:buClr>
              <a:defRPr/>
            </a:pPr>
            <a:endParaRPr lang="en-US" sz="40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>
              <a:buClr>
                <a:schemeClr val="accent3"/>
              </a:buClr>
              <a:defRPr/>
            </a:pPr>
            <a:endParaRPr lang="en-US" sz="4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>
              <a:buClr>
                <a:schemeClr val="accent3"/>
              </a:buClr>
              <a:defRPr/>
            </a:pPr>
            <a:r>
              <a:rPr lang="en-US" sz="4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Sat &amp; SUN, June 9 &amp; 10, 2012</a:t>
            </a:r>
          </a:p>
          <a:p>
            <a:pPr algn="ctr">
              <a:buClr>
                <a:schemeClr val="accent3"/>
              </a:buClr>
              <a:defRPr/>
            </a:pPr>
            <a:endParaRPr lang="en-US" sz="4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5" name="Picture 2" descr="Tamil Conference 201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55575" y="38100"/>
            <a:ext cx="9753600" cy="1714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262259106"/>
      </p:ext>
    </p:extLst>
  </p:cSld>
  <p:clrMapOvr>
    <a:masterClrMapping/>
  </p:clrMapOvr>
  <p:transition spd="slow" advTm="2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Content Placeholder 1"/>
          <p:cNvSpPr>
            <a:spLocks noGrp="1"/>
          </p:cNvSpPr>
          <p:nvPr>
            <p:ph idx="1"/>
          </p:nvPr>
        </p:nvSpPr>
        <p:spPr>
          <a:xfrm>
            <a:off x="508000" y="2362200"/>
            <a:ext cx="9144000" cy="5029200"/>
          </a:xfrm>
        </p:spPr>
        <p:txBody>
          <a:bodyPr>
            <a:noAutofit/>
          </a:bodyPr>
          <a:lstStyle/>
          <a:p>
            <a:pPr eaLnBrk="1" hangingPunct="1"/>
            <a:r>
              <a:rPr lang="en-US" sz="2400" dirty="0" smtClean="0"/>
              <a:t>Four topics were sent out to countries all over the world</a:t>
            </a:r>
          </a:p>
          <a:p>
            <a:pPr lvl="1" eaLnBrk="1" hangingPunct="1"/>
            <a:r>
              <a:rPr lang="en-US" sz="2000" dirty="0" smtClean="0"/>
              <a:t>Tools, techniques and technology in Tamil education </a:t>
            </a:r>
          </a:p>
          <a:p>
            <a:pPr lvl="1" eaLnBrk="1" hangingPunct="1"/>
            <a:r>
              <a:rPr lang="en-US" sz="2000" dirty="0" smtClean="0"/>
              <a:t>Effective syllabus and curriculum</a:t>
            </a:r>
          </a:p>
          <a:p>
            <a:pPr lvl="1" eaLnBrk="1" hangingPunct="1"/>
            <a:r>
              <a:rPr lang="en-US" sz="2000" dirty="0" smtClean="0"/>
              <a:t>Art, social and cultural influences in Tamil education</a:t>
            </a:r>
          </a:p>
          <a:p>
            <a:pPr lvl="1" eaLnBrk="1" hangingPunct="1"/>
            <a:r>
              <a:rPr lang="en-US" sz="2000" dirty="0" smtClean="0"/>
              <a:t>Building a world Tamil education network</a:t>
            </a:r>
          </a:p>
          <a:p>
            <a:pPr eaLnBrk="1" hangingPunct="1"/>
            <a:r>
              <a:rPr lang="en-US" sz="2400" dirty="0" smtClean="0"/>
              <a:t>22 papers approved for presentation at the conference</a:t>
            </a:r>
          </a:p>
          <a:p>
            <a:pPr eaLnBrk="1" hangingPunct="1"/>
            <a:r>
              <a:rPr lang="en-US" sz="2400" dirty="0" smtClean="0"/>
              <a:t>Papers will be presented from India, Singapore, Malaysia, Mauritius, Canada, USA, England, Australia and South Africa</a:t>
            </a:r>
          </a:p>
          <a:p>
            <a:pPr eaLnBrk="1" hangingPunct="1"/>
            <a:r>
              <a:rPr lang="en-US" sz="2400" dirty="0" smtClean="0"/>
              <a:t>Papers rich in content addresses the challenges faced in each country and solutions to those challenges</a:t>
            </a:r>
          </a:p>
          <a:p>
            <a:pPr eaLnBrk="1" hangingPunct="1">
              <a:buFont typeface="Wingdings 3" pitchFamily="18" charset="2"/>
              <a:buNone/>
            </a:pPr>
            <a:r>
              <a:rPr lang="en-US" sz="2800" dirty="0" smtClean="0"/>
              <a:t> 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0"/>
            <a:ext cx="9661525" cy="169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041400" y="1759702"/>
            <a:ext cx="7720013" cy="526298"/>
          </a:xfrm>
          <a:prstGeom prst="rect">
            <a:avLst/>
          </a:prstGeom>
          <a:effectLst>
            <a:innerShdw blurRad="63500" dist="508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3600" b="1" dirty="0">
                <a:solidFill>
                  <a:srgbClr val="000000"/>
                </a:solidFill>
                <a:latin typeface="Arial" charset="0"/>
              </a:rPr>
              <a:t>Paper Presentation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08000" y="6629400"/>
            <a:ext cx="9005888" cy="78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5400" dirty="0">
                <a:solidFill>
                  <a:srgbClr val="000000"/>
                </a:solidFill>
                <a:latin typeface="Arial" pitchFamily="34" charset="0"/>
              </a:rPr>
              <a:t>www.tamilhl.org</a:t>
            </a:r>
          </a:p>
        </p:txBody>
      </p:sp>
      <p:pic>
        <p:nvPicPr>
          <p:cNvPr id="10" name="VoiceRecording-PaperPresentation-MP3.wav">
            <a:hlinkClick r:id="" action="ppaction://media"/>
          </p:cNvPr>
          <p:cNvPicPr>
            <a:picLocks noRot="1" noChangeAspect="1"/>
          </p:cNvPicPr>
          <p:nvPr>
            <a:wavAudioFile r:embed="rId1" name="VoiceRecording-PaperPresentation-MP3.wav"/>
          </p:nvPr>
        </p:nvPicPr>
        <p:blipFill>
          <a:blip r:embed="rId4" cstate="email"/>
          <a:stretch>
            <a:fillRect/>
          </a:stretch>
        </p:blipFill>
        <p:spPr>
          <a:xfrm>
            <a:off x="9855200" y="7315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5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947335"/>
            <a:ext cx="8636000" cy="1100665"/>
          </a:xfrm>
          <a:ln>
            <a:miter lim="800000"/>
            <a:headEnd/>
            <a:tailEnd/>
          </a:ln>
          <a:extLst/>
        </p:spPr>
        <p:txBody>
          <a:bodyPr>
            <a:noAutofit/>
          </a:bodyPr>
          <a:lstStyle/>
          <a:p>
            <a:pPr algn="ctr">
              <a:defRPr/>
            </a:pPr>
            <a:r>
              <a:rPr sz="6000" dirty="0" smtClean="0"/>
              <a:t/>
            </a:r>
            <a:br>
              <a:rPr sz="6000" dirty="0" smtClean="0"/>
            </a:br>
            <a:r>
              <a:rPr sz="6000" dirty="0" smtClean="0"/>
              <a:t/>
            </a:r>
            <a:br>
              <a:rPr sz="6000" dirty="0" smtClean="0"/>
            </a:br>
            <a:r>
              <a:rPr sz="6000" dirty="0" smtClean="0"/>
              <a:t/>
            </a:r>
            <a:br>
              <a:rPr sz="6000" dirty="0" smtClean="0"/>
            </a:br>
            <a:r>
              <a:rPr sz="6000" dirty="0" smtClean="0"/>
              <a:t/>
            </a:r>
            <a:br>
              <a:rPr sz="6000" dirty="0" smtClean="0"/>
            </a:br>
            <a:r>
              <a:rPr sz="6000" dirty="0" smtClean="0"/>
              <a:t/>
            </a:r>
            <a:br>
              <a:rPr sz="6000" dirty="0" smtClean="0"/>
            </a:br>
            <a:r>
              <a:rPr sz="6000" smtClean="0"/>
              <a:t/>
            </a:r>
            <a:br>
              <a:rPr sz="6000" smtClean="0"/>
            </a:br>
            <a:r>
              <a:rPr sz="480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ஆசிரியர் </a:t>
            </a:r>
            <a:r>
              <a:rPr sz="48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பயிலரங்குகள்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812800" y="3124200"/>
            <a:ext cx="8636000" cy="1333004"/>
          </a:xfrm>
          <a:solidFill>
            <a:schemeClr val="bg1"/>
          </a:solidFill>
          <a:ln>
            <a:miter lim="800000"/>
            <a:headEnd/>
            <a:tailEnd/>
          </a:ln>
          <a:extLst/>
        </p:spPr>
        <p:txBody>
          <a:bodyPr>
            <a:noAutofit/>
          </a:bodyPr>
          <a:lstStyle/>
          <a:p>
            <a:pPr algn="ctr">
              <a:buClr>
                <a:schemeClr val="accent3"/>
              </a:buClr>
              <a:defRPr/>
            </a:pPr>
            <a:r>
              <a:rPr lang="en-US" sz="4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Workshops  </a:t>
            </a:r>
            <a:r>
              <a:rPr lang="en-US" sz="4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&amp; Curriculum Training </a:t>
            </a:r>
          </a:p>
          <a:p>
            <a:pPr algn="ctr">
              <a:buClr>
                <a:schemeClr val="accent3"/>
              </a:buClr>
              <a:defRPr/>
            </a:pPr>
            <a:r>
              <a:rPr lang="en-US" sz="4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for CTA </a:t>
            </a:r>
            <a:r>
              <a:rPr lang="en-US" sz="4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Teachers</a:t>
            </a:r>
          </a:p>
          <a:p>
            <a:pPr algn="ctr">
              <a:buClr>
                <a:schemeClr val="accent3"/>
              </a:buClr>
              <a:defRPr/>
            </a:pPr>
            <a:endParaRPr lang="en-US" sz="40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>
              <a:buClr>
                <a:schemeClr val="accent3"/>
              </a:buClr>
              <a:defRPr/>
            </a:pPr>
            <a:endParaRPr lang="en-US" sz="4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>
              <a:buClr>
                <a:schemeClr val="accent3"/>
              </a:buClr>
              <a:defRPr/>
            </a:pPr>
            <a:r>
              <a:rPr lang="en-US" sz="4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Sat &amp; SUN, June 9 &amp; 10, 2012</a:t>
            </a:r>
          </a:p>
          <a:p>
            <a:pPr algn="ctr">
              <a:buClr>
                <a:schemeClr val="accent3"/>
              </a:buClr>
              <a:defRPr/>
            </a:pPr>
            <a:endParaRPr lang="en-US" sz="4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5" name="Picture 2" descr="Tamil Conference 2012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55575" y="38100"/>
            <a:ext cx="9753600" cy="1714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262259106"/>
      </p:ext>
    </p:extLst>
  </p:cSld>
  <p:clrMapOvr>
    <a:masterClrMapping/>
  </p:clrMapOvr>
  <p:transition spd="slow" advTm="2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9400" y="1905000"/>
            <a:ext cx="9880600" cy="5765679"/>
          </a:xfrm>
          <a:prstGeom prst="rect">
            <a:avLst/>
          </a:prstGeom>
        </p:spPr>
        <p:txBody>
          <a:bodyPr lIns="101599" tIns="50799" rIns="101599" bIns="50799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Ø"/>
              <a:defRPr/>
            </a:pPr>
            <a:endParaRPr lang="en-US" sz="2000" dirty="0">
              <a:latin typeface="+mn-lt"/>
              <a:cs typeface="+mn-cs"/>
            </a:endParaRPr>
          </a:p>
          <a:p>
            <a:pPr marL="742950" lvl="1" indent="-28575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Ø"/>
              <a:defRPr/>
            </a:pPr>
            <a:endParaRPr lang="en-US" sz="2000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Ø"/>
              <a:defRPr/>
            </a:pPr>
            <a:endParaRPr lang="en-US" sz="2000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Ø"/>
              <a:defRPr/>
            </a:pPr>
            <a:r>
              <a:rPr lang="en-US" dirty="0" smtClean="0">
                <a:latin typeface="+mn-lt"/>
              </a:rPr>
              <a:t>Are presented by Tamil scholars from around the globe!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Ø"/>
              <a:defRPr/>
            </a:pPr>
            <a:endParaRPr lang="en-US" dirty="0" smtClean="0">
              <a:latin typeface="+mn-lt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Ø"/>
              <a:defRPr/>
            </a:pPr>
            <a:r>
              <a:rPr lang="en-US" dirty="0" smtClean="0">
                <a:latin typeface="+mn-lt"/>
              </a:rPr>
              <a:t>Will be a platform for our CTA Teachers to interact and learn new teaching  techniques from experienced professionals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Ø"/>
              <a:defRPr/>
            </a:pPr>
            <a:endParaRPr lang="en-US" dirty="0" smtClean="0">
              <a:latin typeface="+mn-lt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Ø"/>
              <a:defRPr/>
            </a:pPr>
            <a:r>
              <a:rPr lang="en-US" dirty="0" smtClean="0">
                <a:latin typeface="+mn-lt"/>
              </a:rPr>
              <a:t>Will cover a range of topics relevant to teaching our Diaspora students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Ø"/>
              <a:defRPr/>
            </a:pPr>
            <a:endParaRPr lang="en-US" dirty="0" smtClean="0">
              <a:latin typeface="+mn-lt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itchFamily="2" charset="2"/>
              <a:buChar char="Ø"/>
              <a:defRPr/>
            </a:pPr>
            <a:r>
              <a:rPr lang="en-US" dirty="0" smtClean="0">
                <a:latin typeface="+mn-lt"/>
              </a:rPr>
              <a:t>18 sessions planned with more than  230 CTA volunteers benefitting from them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b="1" dirty="0">
              <a:ln w="50800"/>
              <a:latin typeface="+mn-lt"/>
              <a:cs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b="1" dirty="0">
              <a:ln w="50800"/>
              <a:latin typeface="+mn-lt"/>
              <a:cs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ln w="50800"/>
              <a:latin typeface="+mn-lt"/>
              <a:cs typeface="Calibri"/>
            </a:endParaRP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34925"/>
            <a:ext cx="10160000" cy="195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Text Box 6"/>
          <p:cNvSpPr txBox="1">
            <a:spLocks noChangeArrowheads="1"/>
          </p:cNvSpPr>
          <p:nvPr/>
        </p:nvSpPr>
        <p:spPr bwMode="auto">
          <a:xfrm>
            <a:off x="508000" y="6629400"/>
            <a:ext cx="9005888" cy="78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5400" dirty="0">
                <a:solidFill>
                  <a:srgbClr val="000000"/>
                </a:solidFill>
                <a:latin typeface="Arial" pitchFamily="34" charset="0"/>
              </a:rPr>
              <a:t>www.tamilhl.org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193800" y="1912102"/>
            <a:ext cx="7720013" cy="526298"/>
          </a:xfrm>
          <a:prstGeom prst="rect">
            <a:avLst/>
          </a:prstGeom>
          <a:effectLst>
            <a:innerShdw blurRad="63500" dist="50800" dir="81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>
            <a:spAutoFit/>
          </a:bodyPr>
          <a:lstStyle/>
          <a:p>
            <a:pPr algn="ctr">
              <a:lnSpc>
                <a:spcPct val="95000"/>
              </a:lnSpc>
              <a:defRPr/>
            </a:pPr>
            <a:r>
              <a:rPr lang="en-US" sz="3600" b="1" dirty="0">
                <a:solidFill>
                  <a:srgbClr val="000000"/>
                </a:solidFill>
                <a:latin typeface="Arial" charset="0"/>
              </a:rPr>
              <a:t>Workshops</a:t>
            </a:r>
          </a:p>
        </p:txBody>
      </p:sp>
      <p:pic>
        <p:nvPicPr>
          <p:cNvPr id="9" name="VoiceRecording-Workshop-MP3.wav">
            <a:hlinkClick r:id="" action="ppaction://media"/>
          </p:cNvPr>
          <p:cNvPicPr>
            <a:picLocks noRot="1" noChangeAspect="1"/>
          </p:cNvPicPr>
          <p:nvPr>
            <a:wavAudioFile r:embed="rId1" name="VoiceRecording-Workshop-MP3.wav"/>
          </p:nvPr>
        </p:nvPicPr>
        <p:blipFill>
          <a:blip r:embed="rId4" cstate="email"/>
          <a:stretch>
            <a:fillRect/>
          </a:stretch>
        </p:blipFill>
        <p:spPr>
          <a:xfrm>
            <a:off x="9855200" y="7315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slow" advTm="2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5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947335"/>
            <a:ext cx="8636000" cy="1100665"/>
          </a:xfrm>
          <a:ln>
            <a:miter lim="800000"/>
            <a:headEnd/>
            <a:tailEnd/>
          </a:ln>
          <a:extLst/>
        </p:spPr>
        <p:txBody>
          <a:bodyPr>
            <a:noAutofit/>
          </a:bodyPr>
          <a:lstStyle/>
          <a:p>
            <a:pPr algn="ctr">
              <a:defRPr/>
            </a:pPr>
            <a:r>
              <a:rPr sz="6000" dirty="0" smtClean="0"/>
              <a:t/>
            </a:r>
            <a:br>
              <a:rPr sz="6000" dirty="0" smtClean="0"/>
            </a:br>
            <a:r>
              <a:rPr sz="6000" dirty="0" smtClean="0"/>
              <a:t/>
            </a:r>
            <a:br>
              <a:rPr sz="6000" dirty="0" smtClean="0"/>
            </a:br>
            <a:r>
              <a:rPr sz="6000" dirty="0" smtClean="0"/>
              <a:t/>
            </a:r>
            <a:br>
              <a:rPr sz="6000" dirty="0" smtClean="0"/>
            </a:br>
            <a:r>
              <a:rPr sz="6000" dirty="0" smtClean="0"/>
              <a:t/>
            </a:r>
            <a:br>
              <a:rPr sz="6000" dirty="0" smtClean="0"/>
            </a:br>
            <a:r>
              <a:rPr sz="6000" dirty="0" smtClean="0"/>
              <a:t/>
            </a:r>
            <a:br>
              <a:rPr sz="6000" dirty="0" smtClean="0"/>
            </a:br>
            <a:r>
              <a:rPr sz="6000" smtClean="0"/>
              <a:t/>
            </a:r>
            <a:br>
              <a:rPr sz="6000" smtClean="0"/>
            </a:br>
            <a:r>
              <a:rPr lang="ta-IN" sz="48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உங்கள் ஆதரவுக்கு நன்றி </a:t>
            </a:r>
            <a:endParaRPr sz="48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812800" y="3124200"/>
            <a:ext cx="8636000" cy="1333004"/>
          </a:xfrm>
          <a:solidFill>
            <a:schemeClr val="bg1"/>
          </a:solidFill>
          <a:ln>
            <a:miter lim="800000"/>
            <a:headEnd/>
            <a:tailEnd/>
          </a:ln>
          <a:extLst/>
        </p:spPr>
        <p:txBody>
          <a:bodyPr>
            <a:noAutofit/>
          </a:bodyPr>
          <a:lstStyle/>
          <a:p>
            <a:pPr algn="ctr">
              <a:buClr>
                <a:schemeClr val="accent3"/>
              </a:buClr>
              <a:defRPr/>
            </a:pPr>
            <a:r>
              <a:rPr lang="en-US" sz="4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Thank you and look forward to your spirited participation</a:t>
            </a:r>
          </a:p>
          <a:p>
            <a:pPr algn="ctr">
              <a:buClr>
                <a:schemeClr val="accent3"/>
              </a:buClr>
              <a:defRPr/>
            </a:pPr>
            <a:endParaRPr lang="en-US" sz="40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>
              <a:buClr>
                <a:schemeClr val="accent3"/>
              </a:buClr>
              <a:defRPr/>
            </a:pPr>
            <a:endParaRPr lang="en-US" sz="40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>
              <a:buClr>
                <a:schemeClr val="accent3"/>
              </a:buClr>
              <a:defRPr/>
            </a:pPr>
            <a:endParaRPr lang="en-US" sz="4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>
              <a:buClr>
                <a:schemeClr val="accent3"/>
              </a:buClr>
              <a:defRPr/>
            </a:pPr>
            <a:r>
              <a:rPr lang="en-US" sz="4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Sat &amp; SUN, June 9 &amp; 10, 2012</a:t>
            </a:r>
          </a:p>
          <a:p>
            <a:pPr algn="ctr">
              <a:buClr>
                <a:schemeClr val="accent3"/>
              </a:buClr>
              <a:defRPr/>
            </a:pPr>
            <a:endParaRPr lang="en-US" sz="4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5" name="Picture 2" descr="Tamil Conference 201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55575" y="38100"/>
            <a:ext cx="9753600" cy="1714500"/>
          </a:xfrm>
          <a:prstGeom prst="rect">
            <a:avLst/>
          </a:prstGeom>
          <a:noFill/>
        </p:spPr>
      </p:pic>
      <p:pic>
        <p:nvPicPr>
          <p:cNvPr id="11" name="VocieRecording-Ending-MP3.wav">
            <a:hlinkClick r:id="" action="ppaction://media"/>
          </p:cNvPr>
          <p:cNvPicPr>
            <a:picLocks noRot="1" noChangeAspect="1"/>
          </p:cNvPicPr>
          <p:nvPr>
            <a:wavAudioFile r:embed="rId1" name="VocieRecording-Ending-MP3.wav"/>
          </p:nvPr>
        </p:nvPicPr>
        <p:blipFill>
          <a:blip r:embed="rId4" cstate="email"/>
          <a:stretch>
            <a:fillRect/>
          </a:stretch>
        </p:blipFill>
        <p:spPr>
          <a:xfrm>
            <a:off x="9855200" y="73152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62259106"/>
      </p:ext>
    </p:extLst>
  </p:cSld>
  <p:clrMapOvr>
    <a:masterClrMapping/>
  </p:clrMapOvr>
  <p:transition spd="slow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5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14495</TotalTime>
  <Words>191</Words>
  <Application>Microsoft Office PowerPoint</Application>
  <PresentationFormat>Custom</PresentationFormat>
  <Paragraphs>76</Paragraphs>
  <Slides>9</Slides>
  <Notes>1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Concourse</vt:lpstr>
      <vt:lpstr>Slide 1</vt:lpstr>
      <vt:lpstr>Slide 2</vt:lpstr>
      <vt:lpstr>       கலாச்சார நிகழ்ச்சிகள்</vt:lpstr>
      <vt:lpstr>Slide 4</vt:lpstr>
      <vt:lpstr>       ஆராய்ச்சி கட்டுரைகள்</vt:lpstr>
      <vt:lpstr>Slide 6</vt:lpstr>
      <vt:lpstr>      ஆசிரியர் பயிலரங்குகள்</vt:lpstr>
      <vt:lpstr>Slide 8</vt:lpstr>
      <vt:lpstr>      உங்கள் ஆதரவுக்கு நன்றி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</dc:creator>
  <cp:lastModifiedBy>kcanagasaby</cp:lastModifiedBy>
  <cp:revision>99</cp:revision>
  <dcterms:created xsi:type="dcterms:W3CDTF">2004-05-06T09:28:21Z</dcterms:created>
  <dcterms:modified xsi:type="dcterms:W3CDTF">2012-05-17T09:55:11Z</dcterms:modified>
</cp:coreProperties>
</file>